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>
        <p:scale>
          <a:sx n="70" d="100"/>
          <a:sy n="70" d="100"/>
        </p:scale>
        <p:origin x="-78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  <p:sp>
        <p:nvSpPr>
          <p:cNvPr id="32" name="Rectangle 31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0" name="Rectangle 39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1" name="Rectangle 40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42" name="Rectangle 41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914400" y="4343400"/>
            <a:ext cx="7772400" cy="1975104"/>
          </a:xfrm>
        </p:spPr>
        <p:txBody>
          <a:bodyPr/>
          <a:lstStyle>
            <a:lvl1pPr marR="9144" algn="l">
              <a:defRPr sz="4000" b="1" cap="all" spc="0" baseline="0">
                <a:effectLst>
                  <a:reflection blurRad="12700" stA="34000" endA="740" endPos="53000" dir="5400000" sy="-100000" algn="bl" rotWithShape="0"/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914400" y="2834640"/>
            <a:ext cx="7772400" cy="1508760"/>
          </a:xfrm>
        </p:spPr>
        <p:txBody>
          <a:bodyPr lIns="100584" tIns="45720" anchor="b"/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56" name="Rectangle 55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5" name="Rectangle 64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6" name="Rectangle 65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7" name="Rectangle 66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981200" cy="5851525"/>
          </a:xfrm>
        </p:spPr>
        <p:txBody>
          <a:bodyPr vert="eaVert" anchor="ctr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5867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Freeform 13"/>
          <p:cNvSpPr>
            <a:spLocks/>
          </p:cNvSpPr>
          <p:nvPr/>
        </p:nvSpPr>
        <p:spPr bwMode="auto">
          <a:xfrm>
            <a:off x="4828952" y="1073888"/>
            <a:ext cx="4322136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5" name="Freeform 14"/>
          <p:cNvSpPr>
            <a:spLocks/>
          </p:cNvSpPr>
          <p:nvPr/>
        </p:nvSpPr>
        <p:spPr bwMode="auto">
          <a:xfrm>
            <a:off x="373966" y="0"/>
            <a:ext cx="5514536" cy="661533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3" name="Freeform 12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5943600" y="0"/>
            <a:ext cx="27432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104" y="0"/>
              </a:cxn>
              <a:cxn ang="0">
                <a:pos x="1728" y="0"/>
              </a:cxn>
              <a:cxn ang="0">
                <a:pos x="0" y="2688"/>
              </a:cxn>
              <a:cxn ang="0">
                <a:pos x="1104" y="0"/>
              </a:cxn>
            </a:cxnLst>
            <a:rect l="0" t="0" r="0" b="0"/>
            <a:pathLst>
              <a:path w="1728" h="2688">
                <a:moveTo>
                  <a:pt x="1104" y="0"/>
                </a:moveTo>
                <a:lnTo>
                  <a:pt x="1728" y="0"/>
                </a:lnTo>
                <a:lnTo>
                  <a:pt x="0" y="2688"/>
                </a:lnTo>
                <a:lnTo>
                  <a:pt x="110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7" name="Freeform 16"/>
          <p:cNvSpPr>
            <a:spLocks/>
          </p:cNvSpPr>
          <p:nvPr/>
        </p:nvSpPr>
        <p:spPr bwMode="auto">
          <a:xfrm>
            <a:off x="5943600" y="4267200"/>
            <a:ext cx="3200400" cy="11430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2016" y="240"/>
              </a:cxn>
              <a:cxn ang="0">
                <a:pos x="2016" y="720"/>
              </a:cxn>
              <a:cxn ang="0">
                <a:pos x="0" y="0"/>
              </a:cxn>
            </a:cxnLst>
            <a:rect l="0" t="0" r="0" b="0"/>
            <a:pathLst>
              <a:path w="2016" h="720">
                <a:moveTo>
                  <a:pt x="0" y="0"/>
                </a:moveTo>
                <a:lnTo>
                  <a:pt x="2016" y="240"/>
                </a:lnTo>
                <a:lnTo>
                  <a:pt x="2016" y="72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8" name="Freeform 17"/>
          <p:cNvSpPr>
            <a:spLocks/>
          </p:cNvSpPr>
          <p:nvPr/>
        </p:nvSpPr>
        <p:spPr bwMode="auto">
          <a:xfrm>
            <a:off x="5943600" y="0"/>
            <a:ext cx="13716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864" y="0"/>
              </a:cxn>
              <a:cxn ang="0">
                <a:pos x="0" y="2688"/>
              </a:cxn>
              <a:cxn ang="0">
                <a:pos x="768" y="0"/>
              </a:cxn>
              <a:cxn ang="0">
                <a:pos x="864" y="0"/>
              </a:cxn>
            </a:cxnLst>
            <a:rect l="0" t="0" r="0" b="0"/>
            <a:pathLst>
              <a:path w="864" h="2688">
                <a:moveTo>
                  <a:pt x="864" y="0"/>
                </a:moveTo>
                <a:lnTo>
                  <a:pt x="0" y="2688"/>
                </a:lnTo>
                <a:lnTo>
                  <a:pt x="768" y="0"/>
                </a:lnTo>
                <a:lnTo>
                  <a:pt x="86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9" name="Freeform 18"/>
          <p:cNvSpPr>
            <a:spLocks/>
          </p:cNvSpPr>
          <p:nvPr/>
        </p:nvSpPr>
        <p:spPr bwMode="auto">
          <a:xfrm>
            <a:off x="5948363" y="4246563"/>
            <a:ext cx="2090737" cy="261143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71" y="1645"/>
              </a:cxn>
              <a:cxn ang="0">
                <a:pos x="1317" y="1645"/>
              </a:cxn>
              <a:cxn ang="0">
                <a:pos x="0" y="0"/>
              </a:cxn>
              <a:cxn ang="0">
                <a:pos x="1071" y="1645"/>
              </a:cxn>
            </a:cxnLst>
            <a:rect l="0" t="0" r="0" b="0"/>
            <a:pathLst>
              <a:path w="1317" h="1645">
                <a:moveTo>
                  <a:pt x="1071" y="1645"/>
                </a:moveTo>
                <a:lnTo>
                  <a:pt x="1317" y="1645"/>
                </a:lnTo>
                <a:lnTo>
                  <a:pt x="0" y="0"/>
                </a:lnTo>
                <a:lnTo>
                  <a:pt x="1071" y="1645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0" name="Freeform 19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1" name="Freeform 20"/>
          <p:cNvSpPr>
            <a:spLocks/>
          </p:cNvSpPr>
          <p:nvPr/>
        </p:nvSpPr>
        <p:spPr bwMode="auto">
          <a:xfrm>
            <a:off x="5943600" y="1371600"/>
            <a:ext cx="3200400" cy="2895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2016" y="144"/>
              </a:cxn>
              <a:cxn ang="0">
                <a:pos x="0" y="1824"/>
              </a:cxn>
              <a:cxn ang="0">
                <a:pos x="2016" y="0"/>
              </a:cxn>
            </a:cxnLst>
            <a:rect l="0" t="0" r="0" b="0"/>
            <a:pathLst>
              <a:path w="2016" h="1824">
                <a:moveTo>
                  <a:pt x="2016" y="0"/>
                </a:moveTo>
                <a:lnTo>
                  <a:pt x="2016" y="144"/>
                </a:lnTo>
                <a:lnTo>
                  <a:pt x="0" y="1824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2" name="Freeform 21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3" name="Freeform 22"/>
          <p:cNvSpPr>
            <a:spLocks/>
          </p:cNvSpPr>
          <p:nvPr/>
        </p:nvSpPr>
        <p:spPr bwMode="auto">
          <a:xfrm>
            <a:off x="990600" y="4267200"/>
            <a:ext cx="4953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120" y="0"/>
              </a:cxn>
              <a:cxn ang="0">
                <a:pos x="1056" y="1632"/>
              </a:cxn>
              <a:cxn ang="0">
                <a:pos x="0" y="1632"/>
              </a:cxn>
            </a:cxnLst>
            <a:rect l="0" t="0" r="0" b="0"/>
            <a:pathLst>
              <a:path w="3120" h="1632">
                <a:moveTo>
                  <a:pt x="0" y="1632"/>
                </a:moveTo>
                <a:lnTo>
                  <a:pt x="3120" y="0"/>
                </a:lnTo>
                <a:lnTo>
                  <a:pt x="1056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4" name="Freeform 23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5" name="Freeform 24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6" name="Freeform 25"/>
          <p:cNvSpPr>
            <a:spLocks/>
          </p:cNvSpPr>
          <p:nvPr/>
        </p:nvSpPr>
        <p:spPr bwMode="auto">
          <a:xfrm>
            <a:off x="366824" y="2133600"/>
            <a:ext cx="5638800" cy="2133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7" name="Freeform 26"/>
          <p:cNvSpPr>
            <a:spLocks/>
          </p:cNvSpPr>
          <p:nvPr/>
        </p:nvSpPr>
        <p:spPr bwMode="auto">
          <a:xfrm>
            <a:off x="4572000" y="4267200"/>
            <a:ext cx="13716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96" y="1632"/>
              </a:cxn>
              <a:cxn ang="0">
                <a:pos x="864" y="0"/>
              </a:cxn>
              <a:cxn ang="0">
                <a:pos x="0" y="1632"/>
              </a:cxn>
            </a:cxnLst>
            <a:rect l="0" t="0" r="0" b="0"/>
            <a:pathLst>
              <a:path w="864" h="1632">
                <a:moveTo>
                  <a:pt x="0" y="1632"/>
                </a:moveTo>
                <a:lnTo>
                  <a:pt x="96" y="1632"/>
                </a:lnTo>
                <a:lnTo>
                  <a:pt x="864" y="0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06902" y="1351672"/>
            <a:ext cx="5718048" cy="977486"/>
          </a:xfrm>
        </p:spPr>
        <p:txBody>
          <a:bodyPr lIns="82296" tIns="45720" bIns="0" anchor="t"/>
          <a:lstStyle>
            <a:lvl1pPr marL="5486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6902" y="512064"/>
            <a:ext cx="8156448" cy="777240"/>
          </a:xfrm>
        </p:spPr>
        <p:txBody>
          <a:bodyPr tIns="64008"/>
          <a:lstStyle>
            <a:lvl1pPr algn="l">
              <a:buNone/>
              <a:defRPr sz="3800" b="0" cap="none" spc="-150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Rectangle 8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0" name="Rectangle 9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2064"/>
            <a:ext cx="8229600" cy="9144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64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5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/>
          <p:cNvSpPr/>
          <p:nvPr/>
        </p:nvSpPr>
        <p:spPr>
          <a:xfrm>
            <a:off x="0" y="402265"/>
            <a:ext cx="886708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>
              <a:defRPr sz="400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7" name="Rectangle 16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8" name="Rectangle 17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0" name="Rectangle 19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1" name="Rectangle 20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Rectangle 21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30" name="Rectangle 29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>
              <a:defRPr sz="4000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>
              <a:buNone/>
              <a:defRPr sz="36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9" name="Straight Connector 8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val="FFFFFF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0" name="Group 9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Straight Connector 14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 bwMode="grayWhite">
          <a:xfrm>
            <a:off x="914400" y="441251"/>
            <a:ext cx="6858000" cy="701749"/>
          </a:xfrm>
        </p:spPr>
        <p:txBody>
          <a:bodyPr anchor="b"/>
          <a:lstStyle>
            <a:lvl1pPr algn="l">
              <a:buNone/>
              <a:defRPr sz="21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68032" y="1893781"/>
            <a:ext cx="8778240" cy="4960144"/>
          </a:xfrm>
          <a:solidFill>
            <a:schemeClr val="bg2"/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White">
          <a:xfrm>
            <a:off x="914400" y="1150144"/>
            <a:ext cx="6858000" cy="685800"/>
          </a:xfrm>
        </p:spPr>
        <p:txBody>
          <a:bodyPr/>
          <a:lstStyle>
            <a:lvl1pPr marL="27432" indent="0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grpSp>
        <p:nvGrpSpPr>
          <p:cNvPr id="14" name="Group 13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Straight Connector 10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Group 17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Straight Connector 18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477000" y="55499"/>
            <a:ext cx="2133600" cy="365125"/>
          </a:xfrm>
        </p:spPr>
        <p:txBody>
          <a:bodyPr/>
          <a:lstStyle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55499"/>
            <a:ext cx="5562600" cy="365125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10600" y="55499"/>
            <a:ext cx="457200" cy="365125"/>
          </a:xfrm>
        </p:spPr>
        <p:txBody>
          <a:bodyPr/>
          <a:lstStyle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Rectangle 11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5" name="Rectangle 14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6" name="Rectangle 15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7" name="Rectangle 16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85E9B68D-806F-4E75-A94C-4227416B392E}" type="datetimeFigureOut">
              <a:rPr lang="en-US" smtClean="0"/>
              <a:t>3/25/2009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  <a:extLst/>
          </a:lstStyle>
          <a:p>
            <a:fld id="{E10AE2CF-DCAC-425C-AFF2-D238B770D25A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 spc="-100" baseline="0">
          <a:solidFill>
            <a:schemeClr val="tx2">
              <a:satMod val="200000"/>
            </a:schemeClr>
          </a:solidFill>
          <a:latin typeface="+mj-lt"/>
          <a:ea typeface="+mj-ea"/>
          <a:cs typeface="+mj-cs"/>
        </a:defRPr>
      </a:lvl1pPr>
      <a:extLst/>
    </p:titleStyle>
    <p:bodyStyle>
      <a:lvl1pPr marL="411480" indent="-342900" algn="l" rtl="0" eaLnBrk="1" latinLnBrk="0" hangingPunct="1">
        <a:spcBef>
          <a:spcPts val="700"/>
        </a:spcBef>
        <a:buClr>
          <a:schemeClr val="tx2"/>
        </a:buClr>
        <a:buSzPct val="95000"/>
        <a:buFont typeface="Wingdings"/>
        <a:buChar char="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latin typeface="+mn-lt"/>
              </a:rPr>
              <a:t>Shakespearean Theater Literary Terms</a:t>
            </a:r>
            <a:endParaRPr lang="en-US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lnSpc>
                <a:spcPct val="90000"/>
              </a:lnSpc>
            </a:pPr>
            <a:r>
              <a:rPr lang="en-US" sz="2200" dirty="0" smtClean="0"/>
              <a:t>Blank Verse 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Unrhymed poetry that is written in iambic pentameter; much of Shakespeare’s plays are written in this manner</a:t>
            </a:r>
          </a:p>
          <a:p>
            <a:pPr>
              <a:lnSpc>
                <a:spcPct val="90000"/>
              </a:lnSpc>
            </a:pPr>
            <a:r>
              <a:rPr lang="en-US" sz="2200" dirty="0" smtClean="0"/>
              <a:t>Iambic Pentameter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A line that contains five unstressed syllables, each followed by stressed syllables</a:t>
            </a:r>
          </a:p>
          <a:p>
            <a:pPr>
              <a:lnSpc>
                <a:spcPct val="90000"/>
              </a:lnSpc>
            </a:pPr>
            <a:r>
              <a:rPr lang="en-US" sz="2200" dirty="0" smtClean="0"/>
              <a:t>Irony (three types)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Situational: when a character/reader expects one thing to happen, but something else happens instead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Verbal: when a character says one thing, but means another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Dramatic:  when a character expects one thing to happen, but the audience knows that something else will occur instead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2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9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6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1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6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8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>
                <a:latin typeface="+mn-lt"/>
              </a:rPr>
              <a:t>Shakespearean Theater Literary </a:t>
            </a:r>
            <a:r>
              <a:rPr lang="en-US" sz="3200" dirty="0" smtClean="0">
                <a:latin typeface="+mn-lt"/>
              </a:rPr>
              <a:t>Terms (Cont.)</a:t>
            </a:r>
            <a:endParaRPr lang="en-US" sz="32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200" dirty="0" smtClean="0"/>
              <a:t>Soliloquy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A speech in which a character speaks his/her thoughts aloud; usually on stage alone without the presence of an audience</a:t>
            </a:r>
          </a:p>
          <a:p>
            <a:pPr>
              <a:lnSpc>
                <a:spcPct val="90000"/>
              </a:lnSpc>
            </a:pPr>
            <a:r>
              <a:rPr lang="en-US" sz="2200" dirty="0" smtClean="0"/>
              <a:t>Aside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A remark spoken in an undertone by one character either to the audience or to another character, which other characters are not supposed to hear</a:t>
            </a:r>
          </a:p>
          <a:p>
            <a:pPr>
              <a:lnSpc>
                <a:spcPct val="90000"/>
              </a:lnSpc>
            </a:pPr>
            <a:r>
              <a:rPr lang="en-US" sz="2200" dirty="0" smtClean="0"/>
              <a:t>Foreshadowing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Writer’s hints or clues to indicate events that will occur later on in the narrative (fair is foul, foul is fair; the prophecies offered by the witches)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2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25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250" accel="50000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etro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Metro">
      <a:majorFont>
        <a:latin typeface="Consolas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tro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0000"/>
                <a:satMod val="180000"/>
              </a:schemeClr>
              <a:schemeClr val="phClr">
                <a:tint val="90000"/>
                <a:satMod val="20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Metro</Template>
  <TotalTime>13</TotalTime>
  <Words>181</Words>
  <Application>Microsoft Office PowerPoint</Application>
  <PresentationFormat>On-screen Show (4:3)</PresentationFormat>
  <Paragraphs>16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Metro</vt:lpstr>
      <vt:lpstr>Shakespearean Theater Literary Terms</vt:lpstr>
      <vt:lpstr>Shakespearean Theater Literary Terms (Cont.)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Shakespearean Theater Literary Terms</dc:title>
  <dc:creator>TPS</dc:creator>
  <cp:lastModifiedBy>TPS</cp:lastModifiedBy>
  <cp:revision>2</cp:revision>
  <dcterms:created xsi:type="dcterms:W3CDTF">2009-03-25T13:31:40Z</dcterms:created>
  <dcterms:modified xsi:type="dcterms:W3CDTF">2009-03-25T13:45:31Z</dcterms:modified>
</cp:coreProperties>
</file>

<file path=docProps/thumbnail.jpeg>
</file>